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871E9B-B974-94CF-3FEA-ECCDD646A7F0}" v="168" dt="2023-06-07T15:33:54.0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7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6-10-10T07:53:17.018"/>
    </inkml:context>
    <inkml:brush xml:id="br0">
      <inkml:brushProperty name="width" value="0.06667" units="cm"/>
      <inkml:brushProperty name="height" value="0.06667" units="cm"/>
      <inkml:brushProperty name="fitToCurve" value="1"/>
    </inkml:brush>
  </inkml:definitions>
  <inkml:trace contextRef="#ctx0" brushRef="#br0">0 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ADFF8E1-56A1-4043-8A86-AF2D4496EA11}" type="datetimeFigureOut">
              <a:rPr lang="en-GB" smtClean="0"/>
              <a:pPr/>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132350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ADFF8E1-56A1-4043-8A86-AF2D4496EA11}" type="datetimeFigureOut">
              <a:rPr lang="en-GB" smtClean="0"/>
              <a:pPr/>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4173410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ADFF8E1-56A1-4043-8A86-AF2D4496EA11}" type="datetimeFigureOut">
              <a:rPr lang="en-GB" smtClean="0"/>
              <a:pPr/>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336529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ADFF8E1-56A1-4043-8A86-AF2D4496EA11}" type="datetimeFigureOut">
              <a:rPr lang="en-GB" smtClean="0"/>
              <a:pPr/>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353609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DFF8E1-56A1-4043-8A86-AF2D4496EA11}" type="datetimeFigureOut">
              <a:rPr lang="en-GB" smtClean="0"/>
              <a:pPr/>
              <a:t>09/01/2024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258051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ADFF8E1-56A1-4043-8A86-AF2D4496EA11}" type="datetimeFigureOut">
              <a:rPr lang="en-GB" smtClean="0"/>
              <a:pPr/>
              <a:t>09/01/2024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387035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ADFF8E1-56A1-4043-8A86-AF2D4496EA11}" type="datetimeFigureOut">
              <a:rPr lang="en-GB" smtClean="0"/>
              <a:pPr/>
              <a:t>09/01/2024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1951077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ADFF8E1-56A1-4043-8A86-AF2D4496EA11}" type="datetimeFigureOut">
              <a:rPr lang="en-GB" smtClean="0"/>
              <a:pPr/>
              <a:t>09/01/2024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343466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FF8E1-56A1-4043-8A86-AF2D4496EA11}" type="datetimeFigureOut">
              <a:rPr lang="en-GB" smtClean="0"/>
              <a:pPr/>
              <a:t>09/01/2024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177131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DFF8E1-56A1-4043-8A86-AF2D4496EA11}" type="datetimeFigureOut">
              <a:rPr lang="en-GB" smtClean="0"/>
              <a:pPr/>
              <a:t>09/01/2024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2191327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DFF8E1-56A1-4043-8A86-AF2D4496EA11}" type="datetimeFigureOut">
              <a:rPr lang="en-GB" smtClean="0"/>
              <a:pPr/>
              <a:t>09/01/2024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4139392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FF8E1-56A1-4043-8A86-AF2D4496EA11}" type="datetimeFigureOut">
              <a:rPr lang="en-GB" smtClean="0"/>
              <a:pPr/>
              <a:t>09/01/2024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59EC2-2903-4D27-98B7-713A14C3B1FF}" type="slidenum">
              <a:rPr lang="en-GB" smtClean="0"/>
              <a:pPr/>
              <a:t>‹#›</a:t>
            </a:fld>
            <a:endParaRPr lang="en-GB" dirty="0"/>
          </a:p>
        </p:txBody>
      </p:sp>
    </p:spTree>
    <p:extLst>
      <p:ext uri="{BB962C8B-B14F-4D97-AF65-F5344CB8AC3E}">
        <p14:creationId xmlns:p14="http://schemas.microsoft.com/office/powerpoint/2010/main" val="160880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263" y="-171279"/>
            <a:ext cx="7030854" cy="703085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48896" y="33798"/>
            <a:ext cx="3891056" cy="64807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fontAlgn="base">
              <a:spcBef>
                <a:spcPct val="0"/>
              </a:spcBef>
              <a:spcAft>
                <a:spcPts val="1000"/>
              </a:spcAft>
            </a:pPr>
            <a:r>
              <a:rPr kumimoji="0" lang="en-GB" altLang="en-US" sz="1400" b="1" i="0" u="none" strike="noStrike" cap="none" normalizeH="0" baseline="0" dirty="0">
                <a:ln>
                  <a:noFill/>
                </a:ln>
                <a:solidFill>
                  <a:schemeClr val="tx1"/>
                </a:solidFill>
                <a:effectLst/>
                <a:latin typeface="Century Gothic"/>
                <a:cs typeface="Arial"/>
              </a:rPr>
              <a:t>Class: </a:t>
            </a:r>
            <a:r>
              <a:rPr lang="en-GB" altLang="en-US" sz="1400" b="1" dirty="0">
                <a:solidFill>
                  <a:schemeClr val="tx1"/>
                </a:solidFill>
                <a:latin typeface="Century Gothic"/>
                <a:cs typeface="Arial"/>
              </a:rPr>
              <a:t>Lawley</a:t>
            </a:r>
            <a:r>
              <a:rPr lang="en-GB" altLang="en-US" sz="1400" b="1" dirty="0">
                <a:latin typeface="Century Gothic"/>
                <a:cs typeface="Arial"/>
              </a:rPr>
              <a:t>    </a:t>
            </a:r>
            <a:r>
              <a:rPr kumimoji="0" lang="en-GB" altLang="en-US" sz="1400" b="1" i="0" u="none" strike="noStrike" cap="none" normalizeH="0" baseline="0" dirty="0">
                <a:ln>
                  <a:noFill/>
                </a:ln>
                <a:solidFill>
                  <a:schemeClr val="tx1"/>
                </a:solidFill>
                <a:effectLst/>
                <a:latin typeface="Century Gothic"/>
                <a:cs typeface="Arial"/>
              </a:rPr>
              <a:t>Year Group:</a:t>
            </a:r>
            <a:r>
              <a:rPr kumimoji="0" lang="en-GB" altLang="en-US" sz="1400" b="1" i="0" u="none" strike="noStrike" cap="none" normalizeH="0" dirty="0">
                <a:ln>
                  <a:noFill/>
                </a:ln>
                <a:solidFill>
                  <a:schemeClr val="tx1"/>
                </a:solidFill>
                <a:effectLst/>
                <a:latin typeface="Century Gothic"/>
                <a:cs typeface="Arial"/>
              </a:rPr>
              <a:t> </a:t>
            </a:r>
            <a:r>
              <a:rPr lang="en-GB" altLang="en-US" sz="1400" b="1" dirty="0">
                <a:solidFill>
                  <a:schemeClr val="tx1"/>
                </a:solidFill>
                <a:latin typeface="Century Gothic"/>
                <a:cs typeface="Arial"/>
              </a:rPr>
              <a:t>1/2</a:t>
            </a:r>
            <a:endParaRPr kumimoji="0" lang="en-GB" altLang="en-US" sz="1400" b="1" i="0" u="none" strike="noStrike" cap="none" normalizeH="0" baseline="0" dirty="0">
              <a:ln>
                <a:noFill/>
              </a:ln>
              <a:solidFill>
                <a:schemeClr val="tx1"/>
              </a:solidFill>
              <a:effectLst/>
              <a:latin typeface="Century Gothic"/>
              <a:cs typeface="Arial"/>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altLang="en-US" sz="1400" b="1" i="0" u="none" strike="noStrike" cap="none" normalizeH="0" baseline="0" dirty="0">
                <a:ln>
                  <a:noFill/>
                </a:ln>
                <a:solidFill>
                  <a:schemeClr val="tx1"/>
                </a:solidFill>
                <a:effectLst/>
                <a:latin typeface="Century Gothic" panose="020B0502020202020204" pitchFamily="34" charset="0"/>
                <a:cs typeface="Arial" pitchFamily="34" charset="0"/>
              </a:rPr>
              <a:t>Term: </a:t>
            </a:r>
            <a:r>
              <a:rPr lang="en-GB" altLang="en-US" sz="1400" b="1" dirty="0" smtClean="0">
                <a:solidFill>
                  <a:schemeClr val="tx1"/>
                </a:solidFill>
                <a:latin typeface="Century Gothic" panose="020B0502020202020204" pitchFamily="34" charset="0"/>
                <a:cs typeface="Arial" pitchFamily="34" charset="0"/>
              </a:rPr>
              <a:t>Spring 1   </a:t>
            </a:r>
            <a:r>
              <a:rPr kumimoji="0" lang="en-GB" altLang="en-US" sz="1400" b="1" i="0" u="none" strike="noStrike" cap="none" normalizeH="0" baseline="0" dirty="0" smtClean="0">
                <a:ln>
                  <a:noFill/>
                </a:ln>
                <a:solidFill>
                  <a:schemeClr val="tx1"/>
                </a:solidFill>
                <a:effectLst/>
                <a:latin typeface="Century Gothic" panose="020B0502020202020204" pitchFamily="34" charset="0"/>
                <a:cs typeface="Arial" pitchFamily="34" charset="0"/>
              </a:rPr>
              <a:t> </a:t>
            </a:r>
            <a:r>
              <a:rPr kumimoji="0" lang="en-GB" altLang="en-US" sz="1400" b="1" i="0" u="none" strike="noStrike" cap="none" normalizeH="0" baseline="0" dirty="0">
                <a:ln>
                  <a:noFill/>
                </a:ln>
                <a:solidFill>
                  <a:schemeClr val="tx1"/>
                </a:solidFill>
                <a:effectLst/>
                <a:latin typeface="Century Gothic" panose="020B0502020202020204" pitchFamily="34" charset="0"/>
                <a:cs typeface="Arial" pitchFamily="34" charset="0"/>
              </a:rPr>
              <a:t>National Curriculum</a:t>
            </a:r>
            <a:endParaRPr kumimoji="0" lang="en-US" altLang="en-US" sz="1800" b="0" i="0" u="none" strike="noStrike" cap="none" normalizeH="0" baseline="0" dirty="0">
              <a:ln>
                <a:noFill/>
              </a:ln>
              <a:solidFill>
                <a:schemeClr val="tx1"/>
              </a:solidFill>
              <a:effectLst/>
              <a:latin typeface="Century Gothic" panose="020B0502020202020204" pitchFamily="34" charset="0"/>
              <a:cs typeface="Arial" pitchFamily="34" charset="0"/>
            </a:endParaRPr>
          </a:p>
        </p:txBody>
      </p:sp>
      <p:sp>
        <p:nvSpPr>
          <p:cNvPr id="7" name="Rectangle 6"/>
          <p:cNvSpPr>
            <a:spLocks noChangeArrowheads="1"/>
          </p:cNvSpPr>
          <p:nvPr/>
        </p:nvSpPr>
        <p:spPr bwMode="auto">
          <a:xfrm>
            <a:off x="2049574" y="5102088"/>
            <a:ext cx="2491525" cy="14232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pPr>
            <a:r>
              <a:rPr kumimoji="0" lang="en-GB" altLang="en-US" sz="1100" b="1" i="0" u="none" strike="noStrike" cap="none" normalizeH="0" baseline="0" dirty="0" smtClean="0">
                <a:ln>
                  <a:noFill/>
                </a:ln>
                <a:solidFill>
                  <a:schemeClr val="tx1"/>
                </a:solidFill>
                <a:effectLst/>
                <a:latin typeface="Century Gothic" panose="020B0502020202020204" pitchFamily="34" charset="0"/>
                <a:cs typeface="Arial" pitchFamily="34" charset="0"/>
              </a:rPr>
              <a:t>Science</a:t>
            </a:r>
          </a:p>
          <a:p>
            <a:pPr fontAlgn="base">
              <a:spcBef>
                <a:spcPct val="0"/>
              </a:spcBef>
            </a:pPr>
            <a:r>
              <a:rPr kumimoji="0" lang="en-GB" altLang="en-US" sz="1100" b="1" i="0" u="none" strike="noStrike" cap="none" normalizeH="0" baseline="0" dirty="0" smtClean="0">
                <a:ln>
                  <a:noFill/>
                </a:ln>
                <a:solidFill>
                  <a:schemeClr val="tx1"/>
                </a:solidFill>
                <a:effectLst/>
                <a:latin typeface="Century Gothic" panose="020B0502020202020204" pitchFamily="34" charset="0"/>
                <a:cs typeface="Arial" pitchFamily="34" charset="0"/>
              </a:rPr>
              <a:t> </a:t>
            </a:r>
            <a:endParaRPr kumimoji="0" lang="en-GB" altLang="en-US" sz="1100" b="1" i="0" u="none" strike="noStrike" cap="none" normalizeH="0" baseline="0" dirty="0">
              <a:ln>
                <a:noFill/>
              </a:ln>
              <a:solidFill>
                <a:schemeClr val="tx1"/>
              </a:solidFill>
              <a:effectLst/>
              <a:latin typeface="Century Gothic" panose="020B0502020202020204" pitchFamily="34" charset="0"/>
              <a:cs typeface="Arial" pitchFamily="34" charset="0"/>
            </a:endParaRPr>
          </a:p>
          <a:p>
            <a:pPr fontAlgn="base">
              <a:spcBef>
                <a:spcPct val="0"/>
              </a:spcBef>
            </a:pPr>
            <a:r>
              <a:rPr lang="en-GB" altLang="en-US" sz="1100" dirty="0">
                <a:latin typeface="Century Gothic" panose="020B0502020202020204" pitchFamily="34" charset="0"/>
                <a:cs typeface="Arial" pitchFamily="34" charset="0"/>
              </a:rPr>
              <a:t> </a:t>
            </a:r>
            <a:endParaRPr lang="en-GB" altLang="en-US" sz="1100" dirty="0" smtClean="0">
              <a:latin typeface="Century Gothic" panose="020B0502020202020204" pitchFamily="34" charset="0"/>
              <a:cs typeface="Arial" pitchFamily="34" charset="0"/>
            </a:endParaRPr>
          </a:p>
          <a:p>
            <a:pPr fontAlgn="base">
              <a:spcBef>
                <a:spcPct val="0"/>
              </a:spcBef>
            </a:pPr>
            <a:endParaRPr kumimoji="0" lang="en-GB" altLang="en-US" sz="1100" b="0" i="0" u="none" strike="noStrike" cap="none" normalizeH="0" baseline="0" dirty="0">
              <a:ln>
                <a:noFill/>
              </a:ln>
              <a:solidFill>
                <a:srgbClr val="4F6228"/>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600"/>
              </a:spcAft>
              <a:buClrTx/>
              <a:buSzTx/>
              <a:buFontTx/>
              <a:buNone/>
              <a:tabLst/>
            </a:pPr>
            <a:endParaRPr kumimoji="0" lang="en-GB" altLang="en-US" sz="8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600"/>
              </a:spcAft>
              <a:buClrTx/>
              <a:buSzTx/>
              <a:buFontTx/>
              <a:buNone/>
              <a:tabLst/>
            </a:pPr>
            <a:endParaRPr kumimoji="0" lang="en-GB" alt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600"/>
              </a:spcAft>
              <a:buClrTx/>
              <a:buSzTx/>
              <a:buFontTx/>
              <a:buNone/>
              <a:tabLst/>
            </a:pPr>
            <a:endParaRPr kumimoji="0" lang="en-GB" altLang="en-US" sz="1200" b="0" i="0" u="none" strike="noStrike" cap="none" normalizeH="0" baseline="0" dirty="0">
              <a:ln>
                <a:noFill/>
              </a:ln>
              <a:solidFill>
                <a:srgbClr val="000000"/>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600"/>
              </a:spcAft>
              <a:buClrTx/>
              <a:buSzTx/>
              <a:buFontTx/>
              <a:buNone/>
              <a:tabLst/>
            </a:pPr>
            <a:r>
              <a:rPr kumimoji="0" lang="en-GB" altLang="en-US" sz="1200" b="0" i="0" u="none" strike="noStrike" cap="none" normalizeH="0" baseline="0" dirty="0">
                <a:ln>
                  <a:noFill/>
                </a:ln>
                <a:solidFill>
                  <a:srgbClr val="000000"/>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 name="Rectangle 14"/>
          <p:cNvSpPr>
            <a:spLocks noChangeArrowheads="1"/>
          </p:cNvSpPr>
          <p:nvPr/>
        </p:nvSpPr>
        <p:spPr bwMode="auto">
          <a:xfrm>
            <a:off x="4774375" y="5102089"/>
            <a:ext cx="2135073" cy="14232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pPr>
            <a:r>
              <a:rPr lang="en-GB" altLang="en-US" sz="1200" b="1" dirty="0" smtClean="0">
                <a:solidFill>
                  <a:srgbClr val="000000"/>
                </a:solidFill>
                <a:cs typeface="Arial" pitchFamily="34" charset="0"/>
              </a:rPr>
              <a:t>Geography </a:t>
            </a:r>
            <a:endParaRPr lang="en-GB" altLang="en-US" sz="1200" dirty="0" smtClean="0">
              <a:solidFill>
                <a:srgbClr val="000000"/>
              </a:solidFill>
              <a:cs typeface="Arial" pitchFamily="34" charset="0"/>
            </a:endParaRPr>
          </a:p>
          <a:p>
            <a:pPr fontAlgn="base">
              <a:spcBef>
                <a:spcPct val="0"/>
              </a:spcBef>
            </a:pPr>
            <a:endParaRPr lang="en-GB" altLang="en-US" sz="1200" b="1" dirty="0" smtClean="0">
              <a:solidFill>
                <a:srgbClr val="000000"/>
              </a:solidFill>
              <a:cs typeface="Arial" pitchFamily="34" charset="0"/>
            </a:endParaRPr>
          </a:p>
          <a:p>
            <a:pPr>
              <a:lnSpc>
                <a:spcPct val="107000"/>
              </a:lnSpc>
              <a:spcAft>
                <a:spcPts val="800"/>
              </a:spcAft>
            </a:pPr>
            <a:r>
              <a:rPr lang="en-GB" sz="1200" dirty="0" smtClean="0">
                <a:ea typeface="Calibri" panose="020F0502020204030204" pitchFamily="34" charset="0"/>
                <a:cs typeface="Times New Roman" panose="02020603050405020304" pitchFamily="18" charset="0"/>
              </a:rPr>
              <a:t>To identify </a:t>
            </a:r>
            <a:r>
              <a:rPr lang="en-GB" sz="1200" dirty="0">
                <a:ea typeface="Calibri" panose="020F0502020204030204" pitchFamily="34" charset="0"/>
                <a:cs typeface="Times New Roman" panose="02020603050405020304" pitchFamily="18" charset="0"/>
              </a:rPr>
              <a:t>and describe expected weather types for the </a:t>
            </a:r>
            <a:r>
              <a:rPr lang="en-GB" sz="1200" dirty="0" smtClean="0">
                <a:ea typeface="Calibri" panose="020F0502020204030204" pitchFamily="34" charset="0"/>
                <a:cs typeface="Times New Roman" panose="02020603050405020304" pitchFamily="18" charset="0"/>
              </a:rPr>
              <a:t>seasons </a:t>
            </a:r>
            <a:endParaRPr lang="en-GB" sz="1200" dirty="0">
              <a:ea typeface="Calibri" panose="020F0502020204030204" pitchFamily="34" charset="0"/>
              <a:cs typeface="Times New Roman" panose="02020603050405020304" pitchFamily="18" charset="0"/>
            </a:endParaRPr>
          </a:p>
          <a:p>
            <a:pPr fontAlgn="base">
              <a:spcBef>
                <a:spcPct val="0"/>
              </a:spcBef>
            </a:pPr>
            <a:endParaRPr lang="en-GB" altLang="en-US" sz="1200" dirty="0" smtClean="0">
              <a:solidFill>
                <a:srgbClr val="000000"/>
              </a:solidFill>
              <a:cs typeface="Arial" pitchFamily="34" charset="0"/>
            </a:endParaRPr>
          </a:p>
          <a:p>
            <a:pPr marL="171450" indent="-171450" fontAlgn="base">
              <a:spcBef>
                <a:spcPct val="0"/>
              </a:spcBef>
              <a:buFontTx/>
              <a:buChar char="-"/>
            </a:pPr>
            <a:endParaRPr lang="en-GB" altLang="en-US" sz="1100" dirty="0">
              <a:solidFill>
                <a:srgbClr val="000000"/>
              </a:solidFill>
              <a:latin typeface="Century Gothic" panose="020B0502020202020204" pitchFamily="34" charset="0"/>
              <a:cs typeface="Arial" pitchFamily="34" charset="0"/>
            </a:endParaRPr>
          </a:p>
        </p:txBody>
      </p:sp>
      <p:sp>
        <p:nvSpPr>
          <p:cNvPr id="11" name="Rectangle 15"/>
          <p:cNvSpPr>
            <a:spLocks noChangeArrowheads="1"/>
          </p:cNvSpPr>
          <p:nvPr/>
        </p:nvSpPr>
        <p:spPr bwMode="auto">
          <a:xfrm>
            <a:off x="7078433" y="945967"/>
            <a:ext cx="1929839" cy="284307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GB" altLang="en-US" sz="1200" b="1" i="0" u="none" strike="noStrike" cap="none" normalizeH="0" baseline="0" dirty="0">
                <a:ln>
                  <a:noFill/>
                </a:ln>
                <a:solidFill>
                  <a:schemeClr val="tx1"/>
                </a:solidFill>
                <a:effectLst/>
                <a:cs typeface="Arial" pitchFamily="34" charset="0"/>
              </a:rPr>
              <a:t>English</a:t>
            </a:r>
          </a:p>
          <a:p>
            <a:pPr marL="0" marR="0" lvl="0" indent="0" algn="l" defTabSz="914400" rtl="0" eaLnBrk="1" fontAlgn="base" latinLnBrk="0" hangingPunct="1">
              <a:lnSpc>
                <a:spcPct val="100000"/>
              </a:lnSpc>
              <a:spcBef>
                <a:spcPct val="0"/>
              </a:spcBef>
              <a:buClrTx/>
              <a:buSzTx/>
              <a:buFontTx/>
              <a:buNone/>
              <a:tabLst/>
            </a:pPr>
            <a:r>
              <a:rPr kumimoji="0" lang="en-GB" altLang="en-US" sz="1200" b="1" i="0" u="none" strike="noStrike" cap="none" normalizeH="0" baseline="0" dirty="0">
                <a:ln>
                  <a:noFill/>
                </a:ln>
                <a:solidFill>
                  <a:schemeClr val="tx1"/>
                </a:solidFill>
                <a:effectLst/>
                <a:cs typeface="Arial" pitchFamily="34" charset="0"/>
              </a:rPr>
              <a:t>Reading</a:t>
            </a:r>
            <a:r>
              <a:rPr lang="en-GB" altLang="en-US" sz="1200" dirty="0">
                <a:cs typeface="Arial" pitchFamily="34" charset="0"/>
              </a:rPr>
              <a:t>: </a:t>
            </a:r>
          </a:p>
          <a:p>
            <a:pPr marL="0" marR="0" lvl="0" indent="0" algn="l" defTabSz="914400" rtl="0" eaLnBrk="1" fontAlgn="base" latinLnBrk="0" hangingPunct="1">
              <a:lnSpc>
                <a:spcPct val="100000"/>
              </a:lnSpc>
              <a:spcBef>
                <a:spcPct val="0"/>
              </a:spcBef>
              <a:buClrTx/>
              <a:buSzTx/>
              <a:buFontTx/>
              <a:buNone/>
              <a:tabLst/>
            </a:pPr>
            <a:r>
              <a:rPr lang="en-GB" altLang="en-US" sz="1200" dirty="0">
                <a:cs typeface="Arial" pitchFamily="34" charset="0"/>
              </a:rPr>
              <a:t>RWI daily phonics.</a:t>
            </a:r>
            <a:endParaRPr kumimoji="0" lang="en-GB" altLang="en-US" sz="1200" i="0" u="none" strike="noStrike" cap="none" normalizeH="0" baseline="0" dirty="0">
              <a:ln>
                <a:noFill/>
              </a:ln>
              <a:solidFill>
                <a:schemeClr val="tx1"/>
              </a:solidFill>
              <a:effectLst/>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kumimoji="0" lang="en-GB" altLang="en-US" sz="1200" b="1" i="0" u="none" strike="noStrike" cap="none" normalizeH="0" baseline="0" dirty="0">
                <a:ln>
                  <a:noFill/>
                </a:ln>
                <a:solidFill>
                  <a:schemeClr val="tx1"/>
                </a:solidFill>
                <a:effectLst/>
                <a:cs typeface="Arial" pitchFamily="34" charset="0"/>
              </a:rPr>
              <a:t>Writing: </a:t>
            </a:r>
          </a:p>
          <a:p>
            <a:pPr fontAlgn="base">
              <a:spcBef>
                <a:spcPct val="0"/>
              </a:spcBef>
            </a:pPr>
            <a:r>
              <a:rPr kumimoji="0" lang="en-GB" altLang="en-US" sz="1200" i="0" u="none" strike="noStrike" cap="none" normalizeH="0" baseline="0" dirty="0">
                <a:ln>
                  <a:noFill/>
                </a:ln>
                <a:effectLst/>
                <a:cs typeface="Arial"/>
              </a:rPr>
              <a:t>To write </a:t>
            </a:r>
            <a:r>
              <a:rPr lang="en-GB" altLang="en-US" sz="1200" dirty="0" smtClean="0">
                <a:cs typeface="Arial"/>
              </a:rPr>
              <a:t>sentences consistently </a:t>
            </a:r>
            <a:r>
              <a:rPr lang="en-GB" altLang="en-US" sz="1200" dirty="0">
                <a:cs typeface="Arial"/>
              </a:rPr>
              <a:t>using capital letters and full stops.</a:t>
            </a:r>
            <a:endParaRPr lang="en-GB" altLang="en-US" sz="1200" i="0" u="none" strike="noStrike" cap="none" normalizeH="0" baseline="0" dirty="0">
              <a:ln>
                <a:noFill/>
              </a:ln>
              <a:effectLst/>
              <a:cs typeface="Arial"/>
            </a:endParaRPr>
          </a:p>
          <a:p>
            <a:pPr marL="0" marR="0" lvl="0" indent="0" algn="l" defTabSz="914400" rtl="0" eaLnBrk="1" fontAlgn="base" latinLnBrk="0" hangingPunct="1">
              <a:lnSpc>
                <a:spcPct val="100000"/>
              </a:lnSpc>
              <a:spcBef>
                <a:spcPct val="0"/>
              </a:spcBef>
              <a:buClrTx/>
              <a:buSzTx/>
              <a:buFontTx/>
              <a:buNone/>
              <a:tabLst/>
            </a:pPr>
            <a:r>
              <a:rPr lang="en-GB" altLang="en-US" sz="1200" dirty="0">
                <a:cs typeface="Arial" pitchFamily="34" charset="0"/>
              </a:rPr>
              <a:t>To </a:t>
            </a:r>
            <a:r>
              <a:rPr lang="en-GB" altLang="en-US" sz="1200" dirty="0" smtClean="0">
                <a:cs typeface="Arial" pitchFamily="34" charset="0"/>
              </a:rPr>
              <a:t>use commas, question </a:t>
            </a:r>
            <a:r>
              <a:rPr lang="en-GB" altLang="en-US" sz="1200" dirty="0">
                <a:cs typeface="Arial" pitchFamily="34" charset="0"/>
              </a:rPr>
              <a:t>marks and exclamation </a:t>
            </a:r>
            <a:r>
              <a:rPr lang="en-GB" altLang="en-US" sz="1200" dirty="0" smtClean="0">
                <a:cs typeface="Arial" pitchFamily="34" charset="0"/>
              </a:rPr>
              <a:t>marks</a:t>
            </a:r>
            <a:endParaRPr lang="en-GB" altLang="en-US" sz="1200" dirty="0">
              <a:cs typeface="Arial" pitchFamily="34" charset="0"/>
            </a:endParaRPr>
          </a:p>
          <a:p>
            <a:pPr lvl="0" fontAlgn="base">
              <a:spcBef>
                <a:spcPct val="0"/>
              </a:spcBef>
            </a:pPr>
            <a:r>
              <a:rPr lang="en-GB" altLang="en-US" sz="1200" b="1" dirty="0">
                <a:cs typeface="Arial" pitchFamily="34" charset="0"/>
              </a:rPr>
              <a:t>Handwriting: </a:t>
            </a:r>
          </a:p>
          <a:p>
            <a:pPr fontAlgn="base">
              <a:spcBef>
                <a:spcPct val="0"/>
              </a:spcBef>
            </a:pPr>
            <a:r>
              <a:rPr lang="en-GB" altLang="en-US" sz="1200" dirty="0">
                <a:cs typeface="Arial"/>
              </a:rPr>
              <a:t>Form all letters correctly.</a:t>
            </a:r>
          </a:p>
          <a:p>
            <a:pPr fontAlgn="base">
              <a:spcBef>
                <a:spcPct val="0"/>
              </a:spcBef>
            </a:pPr>
            <a:r>
              <a:rPr lang="en-GB" altLang="en-US" sz="1200" b="1" dirty="0">
                <a:cs typeface="Arial"/>
              </a:rPr>
              <a:t>Grammar</a:t>
            </a:r>
            <a:r>
              <a:rPr lang="en-GB" altLang="en-US" sz="1200" dirty="0" smtClean="0">
                <a:cs typeface="Arial"/>
              </a:rPr>
              <a:t>: Use subordination (because) and coordination (and).</a:t>
            </a:r>
            <a:endParaRPr lang="en-GB" altLang="en-US" sz="1200" dirty="0" smtClean="0">
              <a:cs typeface="Arial" pitchFamily="34" charset="0"/>
            </a:endParaRPr>
          </a:p>
          <a:p>
            <a:endParaRPr lang="en-GB" sz="1200" dirty="0">
              <a:ea typeface="+mn-lt"/>
              <a:cs typeface="+mn-lt"/>
            </a:endParaRPr>
          </a:p>
          <a:p>
            <a:pPr>
              <a:spcBef>
                <a:spcPct val="0"/>
              </a:spcBef>
            </a:pPr>
            <a:endParaRPr lang="en-GB" altLang="en-US" sz="1200" dirty="0">
              <a:cs typeface="Arial"/>
            </a:endParaRPr>
          </a:p>
          <a:p>
            <a:pPr lvl="0" fontAlgn="base">
              <a:spcBef>
                <a:spcPct val="0"/>
              </a:spcBef>
            </a:pPr>
            <a:endParaRPr lang="en-GB" altLang="en-US" sz="1100" b="1" dirty="0">
              <a:latin typeface="Century Gothic" panose="020B0502020202020204" pitchFamily="34" charset="0"/>
              <a:cs typeface="Arial" pitchFamily="34" charset="0"/>
            </a:endParaRPr>
          </a:p>
        </p:txBody>
      </p:sp>
      <p:sp>
        <p:nvSpPr>
          <p:cNvPr id="12" name="Rectangle 10"/>
          <p:cNvSpPr>
            <a:spLocks noChangeArrowheads="1"/>
          </p:cNvSpPr>
          <p:nvPr/>
        </p:nvSpPr>
        <p:spPr bwMode="auto">
          <a:xfrm>
            <a:off x="7094812" y="4135015"/>
            <a:ext cx="1918084" cy="11286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GB" altLang="en-US" sz="1200" b="1" i="0" u="none" strike="noStrike" cap="none" normalizeH="0" baseline="0" dirty="0">
                <a:ln>
                  <a:noFill/>
                </a:ln>
                <a:solidFill>
                  <a:schemeClr val="tx1"/>
                </a:solidFill>
                <a:effectLst/>
                <a:cs typeface="Arial" pitchFamily="34" charset="0"/>
              </a:rPr>
              <a:t>Computing</a:t>
            </a:r>
          </a:p>
          <a:p>
            <a:pPr marL="171450" lvl="0" indent="-171450" fontAlgn="base">
              <a:spcBef>
                <a:spcPct val="0"/>
              </a:spcBef>
              <a:buFontTx/>
              <a:buChar char="-"/>
            </a:pPr>
            <a:r>
              <a:rPr kumimoji="0" lang="en-GB" altLang="en-US" sz="1100" b="0" i="0" u="none" strike="noStrike" cap="none" normalizeH="0" dirty="0" smtClean="0">
                <a:ln>
                  <a:noFill/>
                </a:ln>
                <a:solidFill>
                  <a:schemeClr val="tx1"/>
                </a:solidFill>
                <a:effectLst/>
                <a:latin typeface="Century Gothic" panose="020B0502020202020204" pitchFamily="34" charset="0"/>
                <a:cs typeface="Arial" pitchFamily="34" charset="0"/>
              </a:rPr>
              <a:t>To explore the tools needed to paint and draw a picture through digital media</a:t>
            </a:r>
            <a:endParaRPr kumimoji="0" lang="en-US" altLang="en-US" sz="1800" b="0" i="0" u="none" strike="noStrike" cap="none" normalizeH="0" baseline="0" dirty="0">
              <a:ln>
                <a:noFill/>
              </a:ln>
              <a:solidFill>
                <a:schemeClr val="tx1"/>
              </a:solidFill>
              <a:effectLst/>
              <a:latin typeface="Comic Sans MS" pitchFamily="66" charset="0"/>
              <a:cs typeface="Arial" pitchFamily="34" charset="0"/>
            </a:endParaRPr>
          </a:p>
        </p:txBody>
      </p:sp>
      <p:sp>
        <p:nvSpPr>
          <p:cNvPr id="13" name="Rectangle 11"/>
          <p:cNvSpPr>
            <a:spLocks noChangeArrowheads="1"/>
          </p:cNvSpPr>
          <p:nvPr/>
        </p:nvSpPr>
        <p:spPr bwMode="auto">
          <a:xfrm>
            <a:off x="6963969" y="5326947"/>
            <a:ext cx="2021048" cy="136277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lang="en-GB" altLang="en-US" sz="1200" b="1" dirty="0">
                <a:cs typeface="Arial" pitchFamily="34" charset="0"/>
              </a:rPr>
              <a:t>Music</a:t>
            </a:r>
          </a:p>
          <a:p>
            <a:pPr marL="171450" lvl="0" indent="-171450" fontAlgn="base">
              <a:spcBef>
                <a:spcPct val="0"/>
              </a:spcBef>
              <a:buFontTx/>
              <a:buChar char="-"/>
            </a:pPr>
            <a:r>
              <a:rPr kumimoji="0" lang="en-US" altLang="en-US" sz="1200" b="0" i="0" u="none" strike="noStrike" cap="none" normalizeH="0" baseline="0" dirty="0" smtClean="0">
                <a:ln>
                  <a:noFill/>
                </a:ln>
                <a:solidFill>
                  <a:schemeClr val="tx1"/>
                </a:solidFill>
                <a:effectLst/>
                <a:cs typeface="Arial" pitchFamily="34" charset="0"/>
              </a:rPr>
              <a:t>To </a:t>
            </a:r>
            <a:r>
              <a:rPr lang="en-GB" altLang="en-US" sz="1200" dirty="0" smtClean="0">
                <a:cs typeface="Arial" pitchFamily="34" charset="0"/>
              </a:rPr>
              <a:t>explore performance through the style of a rock song.</a:t>
            </a:r>
          </a:p>
          <a:p>
            <a:pPr marL="171450" lvl="0" indent="-171450" fontAlgn="base">
              <a:spcBef>
                <a:spcPct val="0"/>
              </a:spcBef>
              <a:buFontTx/>
              <a:buChar char="-"/>
            </a:pPr>
            <a:r>
              <a:rPr lang="en-GB" altLang="en-US" sz="1200" dirty="0" smtClean="0">
                <a:cs typeface="Arial" pitchFamily="34" charset="0"/>
              </a:rPr>
              <a:t>_To learn about the band Queen.</a:t>
            </a:r>
            <a:endParaRPr lang="en-GB" altLang="en-US" sz="1200" dirty="0">
              <a:cs typeface="Arial" pitchFamily="34" charset="0"/>
            </a:endParaRPr>
          </a:p>
        </p:txBody>
      </p:sp>
      <p:sp>
        <p:nvSpPr>
          <p:cNvPr id="15" name="Rectangle 7"/>
          <p:cNvSpPr>
            <a:spLocks noChangeArrowheads="1"/>
          </p:cNvSpPr>
          <p:nvPr/>
        </p:nvSpPr>
        <p:spPr bwMode="auto">
          <a:xfrm>
            <a:off x="83692" y="5793497"/>
            <a:ext cx="1790965" cy="1066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nSpc>
                <a:spcPct val="107000"/>
              </a:lnSpc>
              <a:spcAft>
                <a:spcPts val="800"/>
              </a:spcAft>
              <a:buSzPts val="1000"/>
              <a:tabLst>
                <a:tab pos="457200" algn="l"/>
              </a:tabLst>
            </a:pPr>
            <a:r>
              <a:rPr lang="en-GB" altLang="en-US" sz="1200" b="1" dirty="0" smtClean="0">
                <a:cs typeface="Arial" pitchFamily="34" charset="0"/>
              </a:rPr>
              <a:t>Art - </a:t>
            </a:r>
            <a:r>
              <a:rPr lang="en-GB" altLang="en-US" sz="1200" dirty="0" smtClean="0">
                <a:cs typeface="Arial" pitchFamily="34" charset="0"/>
              </a:rPr>
              <a:t>D</a:t>
            </a:r>
            <a:r>
              <a:rPr lang="en-GB" sz="1200" dirty="0" smtClean="0">
                <a:latin typeface="Calibri" panose="020F0502020204030204" pitchFamily="34" charset="0"/>
                <a:ea typeface="Calibri" panose="020F0502020204030204" pitchFamily="34" charset="0"/>
                <a:cs typeface="Times New Roman" panose="02020603050405020304" pitchFamily="18" charset="0"/>
              </a:rPr>
              <a:t>rawing </a:t>
            </a:r>
            <a:r>
              <a:rPr lang="en-GB" sz="1200" dirty="0">
                <a:latin typeface="Calibri" panose="020F0502020204030204" pitchFamily="34" charset="0"/>
                <a:ea typeface="Calibri" panose="020F0502020204030204" pitchFamily="34" charset="0"/>
                <a:cs typeface="Times New Roman" panose="02020603050405020304" pitchFamily="18" charset="0"/>
              </a:rPr>
              <a:t>is a physical and emotional activity. That when we draw, we can move our whole </a:t>
            </a:r>
            <a:r>
              <a:rPr lang="en-GB" sz="1200" dirty="0" smtClean="0">
                <a:latin typeface="Calibri" panose="020F0502020204030204" pitchFamily="34" charset="0"/>
                <a:ea typeface="Calibri" panose="020F0502020204030204" pitchFamily="34" charset="0"/>
                <a:cs typeface="Times New Roman" panose="02020603050405020304" pitchFamily="18" charset="0"/>
              </a:rPr>
              <a:t>body.</a:t>
            </a:r>
            <a:endParaRPr lang="en-GB" altLang="en-US" sz="1200" b="1" dirty="0" smtClean="0">
              <a:cs typeface="Arial" pitchFamily="34" charset="0"/>
            </a:endParaRPr>
          </a:p>
        </p:txBody>
      </p:sp>
      <p:sp>
        <p:nvSpPr>
          <p:cNvPr id="16" name="Rectangle 10"/>
          <p:cNvSpPr>
            <a:spLocks noChangeArrowheads="1"/>
          </p:cNvSpPr>
          <p:nvPr/>
        </p:nvSpPr>
        <p:spPr bwMode="auto">
          <a:xfrm>
            <a:off x="231420" y="4600110"/>
            <a:ext cx="1790965" cy="1034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pPr>
            <a:r>
              <a:rPr lang="en-GB" altLang="en-US" sz="1200" b="1" dirty="0" smtClean="0">
                <a:cs typeface="Arial" pitchFamily="34" charset="0"/>
              </a:rPr>
              <a:t>PE - Ball skills</a:t>
            </a:r>
          </a:p>
          <a:p>
            <a:pPr lvl="0" fontAlgn="base">
              <a:spcBef>
                <a:spcPct val="0"/>
              </a:spcBef>
            </a:pPr>
            <a:r>
              <a:rPr lang="en-GB" altLang="en-US" sz="1200" dirty="0" smtClean="0">
                <a:cs typeface="Arial" pitchFamily="34" charset="0"/>
              </a:rPr>
              <a:t>To move into a space and pass a ball</a:t>
            </a:r>
          </a:p>
          <a:p>
            <a:pPr lvl="0" fontAlgn="base">
              <a:spcBef>
                <a:spcPct val="0"/>
              </a:spcBef>
            </a:pPr>
            <a:r>
              <a:rPr lang="en-GB" altLang="en-US" sz="1200" dirty="0" smtClean="0">
                <a:cs typeface="Arial" pitchFamily="34" charset="0"/>
              </a:rPr>
              <a:t>To work as a team in a game</a:t>
            </a:r>
          </a:p>
          <a:p>
            <a:pPr lvl="0" fontAlgn="base">
              <a:spcBef>
                <a:spcPct val="0"/>
              </a:spcBef>
            </a:pPr>
            <a:endParaRPr lang="en-GB" altLang="en-US" sz="1200" dirty="0">
              <a:cs typeface="Arial" pitchFamily="34" charset="0"/>
            </a:endParaRPr>
          </a:p>
        </p:txBody>
      </p:sp>
      <mc:AlternateContent xmlns:mc="http://schemas.openxmlformats.org/markup-compatibility/2006" xmlns:p14="http://schemas.microsoft.com/office/powerpoint/2010/main">
        <mc:Choice Requires="p14">
          <p:contentPart p14:bwMode="auto" r:id="rId3">
            <p14:nvContentPartPr>
              <p14:cNvPr id="17" name="Ink 16"/>
              <p14:cNvContentPartPr/>
              <p14:nvPr/>
            </p14:nvContentPartPr>
            <p14:xfrm>
              <a:off x="1057425" y="3533835"/>
              <a:ext cx="360" cy="360"/>
            </p14:xfrm>
          </p:contentPart>
        </mc:Choice>
        <mc:Fallback xmlns="">
          <p:pic>
            <p:nvPicPr>
              <p:cNvPr id="17" name="Ink 16"/>
              <p:cNvPicPr/>
              <p:nvPr/>
            </p:nvPicPr>
            <p:blipFill>
              <a:blip r:embed="rId4" cstate="print"/>
              <a:stretch>
                <a:fillRect/>
              </a:stretch>
            </p:blipFill>
            <p:spPr>
              <a:xfrm>
                <a:off x="1045545" y="3521955"/>
                <a:ext cx="24120" cy="24120"/>
              </a:xfrm>
              <a:prstGeom prst="rect">
                <a:avLst/>
              </a:prstGeom>
            </p:spPr>
          </p:pic>
        </mc:Fallback>
      </mc:AlternateContent>
      <p:sp>
        <p:nvSpPr>
          <p:cNvPr id="18" name="Rectangle 8"/>
          <p:cNvSpPr>
            <a:spLocks noChangeArrowheads="1"/>
          </p:cNvSpPr>
          <p:nvPr/>
        </p:nvSpPr>
        <p:spPr bwMode="auto">
          <a:xfrm>
            <a:off x="30354" y="805278"/>
            <a:ext cx="2100253" cy="2983762"/>
          </a:xfrm>
          <a:prstGeom prst="rect">
            <a:avLst/>
          </a:prstGeom>
          <a:solidFill>
            <a:srgbClr val="FFFFFF"/>
          </a:solidFill>
          <a:ln w="9525">
            <a:solidFill>
              <a:srgbClr val="000000"/>
            </a:solidFill>
            <a:miter lim="800000"/>
            <a:headEnd/>
            <a:tailEnd/>
          </a:ln>
        </p:spPr>
        <p:txBody>
          <a:bodyPr vert="horz" wrap="square" lIns="72000" tIns="72000" rIns="72000" bIns="0" numCol="1" anchor="t" anchorCtr="0" compatLnSpc="1">
            <a:prstTxWarp prst="textNoShape">
              <a:avLst/>
            </a:prstTxWarp>
          </a:bodyPr>
          <a:lstStyle/>
          <a:p>
            <a:pPr lvl="0" fontAlgn="base">
              <a:spcBef>
                <a:spcPct val="0"/>
              </a:spcBef>
            </a:pPr>
            <a:r>
              <a:rPr kumimoji="0" lang="en-GB" altLang="en-US" sz="1200" b="1" i="0" u="none" strike="noStrike" cap="none" normalizeH="0" baseline="0" dirty="0">
                <a:ln>
                  <a:noFill/>
                </a:ln>
                <a:solidFill>
                  <a:schemeClr val="tx1"/>
                </a:solidFill>
                <a:effectLst/>
                <a:cs typeface="Arial" pitchFamily="34" charset="0"/>
              </a:rPr>
              <a:t>Maths</a:t>
            </a:r>
            <a:r>
              <a:rPr kumimoji="0" lang="en-GB" altLang="en-US" sz="1200" b="0" i="0" u="none" strike="noStrike" cap="none" normalizeH="0" baseline="0" dirty="0">
                <a:ln>
                  <a:noFill/>
                </a:ln>
                <a:solidFill>
                  <a:schemeClr val="tx1"/>
                </a:solidFill>
                <a:effectLst/>
                <a:cs typeface="Arial" pitchFamily="34" charset="0"/>
              </a:rPr>
              <a:t> </a:t>
            </a:r>
          </a:p>
          <a:p>
            <a:r>
              <a:rPr lang="en-US" sz="1100" b="1" dirty="0">
                <a:latin typeface="Century Gothic"/>
                <a:cs typeface="Calibri"/>
              </a:rPr>
              <a:t>To use all four operations : Addition, subtraction, multiplication and </a:t>
            </a:r>
            <a:r>
              <a:rPr lang="en-US" sz="1100" b="1" dirty="0" smtClean="0">
                <a:latin typeface="Century Gothic"/>
                <a:cs typeface="Calibri"/>
              </a:rPr>
              <a:t>division</a:t>
            </a:r>
            <a:endParaRPr lang="en-US" dirty="0"/>
          </a:p>
          <a:p>
            <a:r>
              <a:rPr lang="en-US" sz="1100" dirty="0">
                <a:latin typeface="Century Gothic"/>
                <a:cs typeface="Calibri"/>
              </a:rPr>
              <a:t>-To use place value to 100</a:t>
            </a:r>
            <a:endParaRPr lang="en-US" dirty="0"/>
          </a:p>
          <a:p>
            <a:r>
              <a:rPr lang="en-US" sz="1100" dirty="0">
                <a:latin typeface="Century Gothic"/>
                <a:cs typeface="Calibri"/>
              </a:rPr>
              <a:t>-to make groups of 10, 2 and 5</a:t>
            </a:r>
            <a:endParaRPr lang="en-US" dirty="0"/>
          </a:p>
          <a:p>
            <a:r>
              <a:rPr lang="en-US" sz="1100" dirty="0">
                <a:latin typeface="Century Gothic"/>
                <a:cs typeface="Calibri"/>
              </a:rPr>
              <a:t>To </a:t>
            </a:r>
            <a:r>
              <a:rPr lang="en-US" sz="1100" dirty="0" smtClean="0">
                <a:latin typeface="Century Gothic"/>
                <a:cs typeface="Calibri"/>
              </a:rPr>
              <a:t>add and subtract numbers and know that multiplication is repeated addition.</a:t>
            </a:r>
          </a:p>
          <a:p>
            <a:r>
              <a:rPr lang="en-US" sz="1100" dirty="0" smtClean="0">
                <a:latin typeface="Century Gothic"/>
                <a:cs typeface="Calibri"/>
              </a:rPr>
              <a:t>To explore the properties of shape.</a:t>
            </a:r>
          </a:p>
          <a:p>
            <a:r>
              <a:rPr lang="en-US" sz="1100" dirty="0" smtClean="0">
                <a:latin typeface="Century Gothic"/>
                <a:cs typeface="Calibri"/>
              </a:rPr>
              <a:t>To measure length, mass and capacity</a:t>
            </a:r>
          </a:p>
          <a:p>
            <a:r>
              <a:rPr lang="en-US" sz="1100" dirty="0" smtClean="0">
                <a:latin typeface="Century Gothic"/>
                <a:cs typeface="Calibri"/>
              </a:rPr>
              <a:t>Answer </a:t>
            </a:r>
            <a:r>
              <a:rPr lang="en-US" sz="1100" dirty="0">
                <a:latin typeface="Century Gothic"/>
                <a:cs typeface="Calibri"/>
              </a:rPr>
              <a:t>word problems on all the </a:t>
            </a:r>
            <a:r>
              <a:rPr lang="en-US" sz="1100" dirty="0" smtClean="0">
                <a:latin typeface="Century Gothic"/>
                <a:cs typeface="Calibri"/>
              </a:rPr>
              <a:t>above.</a:t>
            </a:r>
            <a:endParaRPr lang="en-US" dirty="0"/>
          </a:p>
          <a:p>
            <a:endParaRPr lang="en-US" sz="1200" b="1" dirty="0">
              <a:cs typeface="Calibri"/>
            </a:endParaRPr>
          </a:p>
          <a:p>
            <a:endParaRPr lang="en-US" sz="1100" dirty="0">
              <a:latin typeface="Century Gothic" panose="020B0502020202020204" pitchFamily="34" charset="0"/>
            </a:endParaRPr>
          </a:p>
          <a:p>
            <a:endParaRPr lang="en-US" sz="1000" dirty="0"/>
          </a:p>
          <a:p>
            <a:endParaRPr lang="en-US" sz="1000" dirty="0"/>
          </a:p>
          <a:p>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4" name="Rectangle 7"/>
          <p:cNvSpPr>
            <a:spLocks noChangeArrowheads="1"/>
          </p:cNvSpPr>
          <p:nvPr/>
        </p:nvSpPr>
        <p:spPr bwMode="auto">
          <a:xfrm>
            <a:off x="95112" y="3880030"/>
            <a:ext cx="2035495" cy="6290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pPr>
            <a:r>
              <a:rPr lang="en-GB" sz="1200" b="1" dirty="0" smtClean="0">
                <a:ea typeface="Times New Roman" panose="02020603050405020304" pitchFamily="18" charset="0"/>
                <a:cs typeface="Times New Roman" panose="02020603050405020304" pitchFamily="18" charset="0"/>
              </a:rPr>
              <a:t>RE Our question is:</a:t>
            </a:r>
          </a:p>
          <a:p>
            <a:pPr lvl="0" fontAlgn="base">
              <a:spcBef>
                <a:spcPct val="0"/>
              </a:spcBef>
            </a:pPr>
            <a:r>
              <a:rPr lang="en-GB" sz="1200" dirty="0" smtClean="0">
                <a:ea typeface="Times New Roman" panose="02020603050405020304" pitchFamily="18" charset="0"/>
                <a:cs typeface="Times New Roman" panose="02020603050405020304" pitchFamily="18" charset="0"/>
              </a:rPr>
              <a:t>What are festivals and why do we have them?</a:t>
            </a:r>
            <a:endParaRPr lang="en-GB" sz="1200" dirty="0">
              <a:ea typeface="Times New Roman" panose="02020603050405020304" pitchFamily="18" charset="0"/>
              <a:cs typeface="Times New Roman" panose="02020603050405020304" pitchFamily="18" charset="0"/>
            </a:endParaRPr>
          </a:p>
        </p:txBody>
      </p:sp>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41785" y="297964"/>
            <a:ext cx="357416" cy="357416"/>
          </a:xfrm>
          <a:prstGeom prst="rect">
            <a:avLst/>
          </a:prstGeom>
        </p:spPr>
      </p:pic>
      <p:sp>
        <p:nvSpPr>
          <p:cNvPr id="21" name="Rectangle 20"/>
          <p:cNvSpPr/>
          <p:nvPr/>
        </p:nvSpPr>
        <p:spPr>
          <a:xfrm>
            <a:off x="4788024" y="116631"/>
            <a:ext cx="3960440" cy="6886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fontAlgn="base">
              <a:spcBef>
                <a:spcPct val="0"/>
              </a:spcBef>
              <a:spcAft>
                <a:spcPct val="0"/>
              </a:spcAft>
              <a:tabLst>
                <a:tab pos="2636838" algn="ctr"/>
                <a:tab pos="5273675" algn="r"/>
              </a:tabLst>
            </a:pPr>
            <a:r>
              <a:rPr lang="en-GB" altLang="en-US" sz="1600" b="1" dirty="0">
                <a:solidFill>
                  <a:schemeClr val="tx1"/>
                </a:solidFill>
                <a:latin typeface="Century Gothic" panose="020B0502020202020204" pitchFamily="34" charset="0"/>
                <a:cs typeface="Arial" pitchFamily="34" charset="0"/>
              </a:rPr>
              <a:t>Christian </a:t>
            </a:r>
            <a:r>
              <a:rPr lang="en-GB" altLang="en-US" sz="1600" b="1" dirty="0" smtClean="0">
                <a:solidFill>
                  <a:schemeClr val="tx1"/>
                </a:solidFill>
                <a:latin typeface="Century Gothic" panose="020B0502020202020204" pitchFamily="34" charset="0"/>
                <a:cs typeface="Arial" pitchFamily="34" charset="0"/>
              </a:rPr>
              <a:t>Values: </a:t>
            </a:r>
            <a:r>
              <a:rPr lang="en-GB" dirty="0"/>
              <a:t>Hope, Community, Peace, Dignity, Wisdom and Joy</a:t>
            </a:r>
            <a:endParaRPr lang="en-GB" altLang="en-US" sz="1600" b="1" dirty="0">
              <a:solidFill>
                <a:schemeClr val="tx1"/>
              </a:solidFill>
              <a:latin typeface="Century Gothic" panose="020B0502020202020204"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66295221"/>
              </p:ext>
            </p:extLst>
          </p:nvPr>
        </p:nvGraphicFramePr>
        <p:xfrm>
          <a:off x="10476656" y="3683793"/>
          <a:ext cx="1224136" cy="661471"/>
        </p:xfrm>
        <a:graphic>
          <a:graphicData uri="http://schemas.openxmlformats.org/drawingml/2006/table">
            <a:tbl>
              <a:tblPr/>
              <a:tblGrid>
                <a:gridCol w="1224136">
                  <a:extLst>
                    <a:ext uri="{9D8B030D-6E8A-4147-A177-3AD203B41FA5}">
                      <a16:colId xmlns:a16="http://schemas.microsoft.com/office/drawing/2014/main" val="2156591203"/>
                    </a:ext>
                  </a:extLst>
                </a:gridCol>
              </a:tblGrid>
              <a:tr h="661471">
                <a:tc>
                  <a:txBody>
                    <a:bodyPr/>
                    <a:lstStyle/>
                    <a:p>
                      <a:pPr algn="l">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45739236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63000874"/>
              </p:ext>
            </p:extLst>
          </p:nvPr>
        </p:nvGraphicFramePr>
        <p:xfrm>
          <a:off x="2181992" y="5326946"/>
          <a:ext cx="2166064" cy="1165606"/>
        </p:xfrm>
        <a:graphic>
          <a:graphicData uri="http://schemas.openxmlformats.org/drawingml/2006/table">
            <a:tbl>
              <a:tblPr>
                <a:tableStyleId>{5C22544A-7EE6-4342-B048-85BDC9FD1C3A}</a:tableStyleId>
              </a:tblPr>
              <a:tblGrid>
                <a:gridCol w="2166064">
                  <a:extLst>
                    <a:ext uri="{9D8B030D-6E8A-4147-A177-3AD203B41FA5}">
                      <a16:colId xmlns:a16="http://schemas.microsoft.com/office/drawing/2014/main" val="923609365"/>
                    </a:ext>
                  </a:extLst>
                </a:gridCol>
              </a:tblGrid>
              <a:tr h="1054382">
                <a:tc>
                  <a:txBody>
                    <a:bodyPr/>
                    <a:lstStyle/>
                    <a:p>
                      <a:pPr algn="l">
                        <a:lnSpc>
                          <a:spcPct val="107000"/>
                        </a:lnSpc>
                        <a:spcAft>
                          <a:spcPts val="800"/>
                        </a:spcAft>
                      </a:pPr>
                      <a:r>
                        <a:rPr lang="en-GB" sz="1200" dirty="0" smtClean="0">
                          <a:effectLst/>
                        </a:rPr>
                        <a:t>To identify </a:t>
                      </a:r>
                      <a:r>
                        <a:rPr lang="en-GB" sz="1200" dirty="0">
                          <a:effectLst/>
                        </a:rPr>
                        <a:t>and compare the suitability of a variety of everyday materials, including wood, metal, plastic, glass, brick, rock, paper and cardboard for particular uses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noFill/>
                  </a:tcPr>
                </a:tc>
                <a:extLst>
                  <a:ext uri="{0D108BD9-81ED-4DB2-BD59-A6C34878D82A}">
                    <a16:rowId xmlns:a16="http://schemas.microsoft.com/office/drawing/2014/main" val="308689593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5336" y="188640"/>
            <a:ext cx="7030854" cy="7030854"/>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0">
            <a:extLst>
              <a:ext uri="{FF2B5EF4-FFF2-40B4-BE49-F238E27FC236}">
                <a16:creationId xmlns:a16="http://schemas.microsoft.com/office/drawing/2014/main" id="{80AFB2CD-4588-43EE-AA40-C0BF4C7C89C0}"/>
              </a:ext>
            </a:extLst>
          </p:cNvPr>
          <p:cNvSpPr>
            <a:spLocks noChangeArrowheads="1"/>
          </p:cNvSpPr>
          <p:nvPr/>
        </p:nvSpPr>
        <p:spPr bwMode="auto">
          <a:xfrm>
            <a:off x="48957" y="5085184"/>
            <a:ext cx="2443749" cy="143828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GB" altLang="en-US" sz="1200" b="1" i="0" u="sng" strike="noStrike" cap="none" normalizeH="0" baseline="0" dirty="0">
                <a:ln>
                  <a:noFill/>
                </a:ln>
                <a:solidFill>
                  <a:schemeClr val="tx1"/>
                </a:solidFill>
                <a:effectLst/>
                <a:cs typeface="Arial" pitchFamily="34" charset="0"/>
              </a:rPr>
              <a:t>PE kits</a:t>
            </a:r>
            <a:endParaRPr lang="en-GB" altLang="en-US" sz="1200" b="1" u="sng" dirty="0">
              <a:solidFill>
                <a:schemeClr val="tx1"/>
              </a:solidFill>
              <a:cs typeface="Arial" pitchFamily="34" charset="0"/>
            </a:endParaRPr>
          </a:p>
          <a:p>
            <a:pPr fontAlgn="base">
              <a:spcBef>
                <a:spcPct val="0"/>
              </a:spcBef>
            </a:pPr>
            <a:r>
              <a:rPr lang="en-GB" altLang="en-US" sz="1200" dirty="0">
                <a:solidFill>
                  <a:schemeClr val="tx1"/>
                </a:solidFill>
                <a:cs typeface="Arial"/>
              </a:rPr>
              <a:t>Children need to have their PE kits in school from the first day of term.  These will be sent home on the last day of term.  Our PE sessions will be on a </a:t>
            </a:r>
            <a:r>
              <a:rPr lang="en-GB" altLang="en-US" sz="1200" dirty="0" smtClean="0">
                <a:solidFill>
                  <a:schemeClr val="tx1"/>
                </a:solidFill>
                <a:cs typeface="Arial"/>
              </a:rPr>
              <a:t>Tuesday </a:t>
            </a:r>
            <a:r>
              <a:rPr lang="en-GB" altLang="en-US" sz="1200" dirty="0">
                <a:solidFill>
                  <a:schemeClr val="tx1"/>
                </a:solidFill>
                <a:cs typeface="Arial"/>
              </a:rPr>
              <a:t>and Friday.</a:t>
            </a:r>
          </a:p>
          <a:p>
            <a:pPr marR="0" lvl="0" algn="l" defTabSz="914400" rtl="0" eaLnBrk="1" fontAlgn="base" latinLnBrk="0" hangingPunct="1">
              <a:lnSpc>
                <a:spcPct val="100000"/>
              </a:lnSpc>
              <a:spcBef>
                <a:spcPct val="0"/>
              </a:spcBef>
              <a:buClrTx/>
              <a:buSzTx/>
              <a:tabLst/>
            </a:pPr>
            <a:endParaRPr kumimoji="0" lang="en-GB" altLang="en-US" sz="1200" b="0" i="0" u="none" strike="noStrike" cap="none" normalizeH="0" dirty="0">
              <a:ln>
                <a:noFill/>
              </a:ln>
              <a:solidFill>
                <a:schemeClr val="tx1"/>
              </a:solidFill>
              <a:effectLst/>
              <a:latin typeface="Arial" pitchFamily="34" charset="0"/>
              <a:cs typeface="Arial" pitchFamily="34" charset="0"/>
            </a:endParaRPr>
          </a:p>
        </p:txBody>
      </p:sp>
      <p:sp>
        <p:nvSpPr>
          <p:cNvPr id="15" name="Rectangle 10">
            <a:extLst>
              <a:ext uri="{FF2B5EF4-FFF2-40B4-BE49-F238E27FC236}">
                <a16:creationId xmlns:a16="http://schemas.microsoft.com/office/drawing/2014/main" id="{2500E1E7-0A4A-4A23-B934-43665210163F}"/>
              </a:ext>
            </a:extLst>
          </p:cNvPr>
          <p:cNvSpPr>
            <a:spLocks noChangeArrowheads="1"/>
          </p:cNvSpPr>
          <p:nvPr/>
        </p:nvSpPr>
        <p:spPr bwMode="auto">
          <a:xfrm>
            <a:off x="6444207" y="4419209"/>
            <a:ext cx="2591669" cy="1458064"/>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lang="en-GB" altLang="en-US" sz="1200" b="1" u="sng" dirty="0">
                <a:cs typeface="Arial" pitchFamily="34" charset="0"/>
              </a:rPr>
              <a:t>Home Learning</a:t>
            </a:r>
            <a:endParaRPr lang="en-GB" altLang="en-US" sz="1200" dirty="0">
              <a:solidFill>
                <a:schemeClr val="tx1"/>
              </a:solidFill>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lang="en-GB" altLang="en-US" sz="1200" dirty="0">
                <a:solidFill>
                  <a:schemeClr val="tx1"/>
                </a:solidFill>
                <a:cs typeface="Arial" pitchFamily="34" charset="0"/>
              </a:rPr>
              <a:t>Please support your child by listening to them read at home and signing their Reading Diary. </a:t>
            </a:r>
          </a:p>
          <a:p>
            <a:pPr marL="0" marR="0" lvl="0" indent="0" algn="l" defTabSz="914400" rtl="0" eaLnBrk="1" fontAlgn="base" latinLnBrk="0" hangingPunct="1">
              <a:lnSpc>
                <a:spcPct val="100000"/>
              </a:lnSpc>
              <a:spcBef>
                <a:spcPct val="0"/>
              </a:spcBef>
              <a:buClrTx/>
              <a:buSzTx/>
              <a:buFontTx/>
              <a:buNone/>
              <a:tabLst/>
            </a:pPr>
            <a:r>
              <a:rPr lang="en-GB" altLang="en-US" sz="1200" dirty="0">
                <a:solidFill>
                  <a:schemeClr val="tx1"/>
                </a:solidFill>
                <a:cs typeface="Arial" pitchFamily="34" charset="0"/>
              </a:rPr>
              <a:t>Your child may bring home additional phonics work relating to the sounds covered in their daily phonics session.</a:t>
            </a: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200" dirty="0">
              <a:solidFill>
                <a:schemeClr val="tx1"/>
              </a:solidFill>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kumimoji="0" lang="en-GB" alt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8" name="Rectangle 10">
            <a:extLst>
              <a:ext uri="{FF2B5EF4-FFF2-40B4-BE49-F238E27FC236}">
                <a16:creationId xmlns:a16="http://schemas.microsoft.com/office/drawing/2014/main" id="{757D5BAE-BA72-4690-BBA5-C0F480D8E512}"/>
              </a:ext>
            </a:extLst>
          </p:cNvPr>
          <p:cNvSpPr>
            <a:spLocks noChangeArrowheads="1"/>
          </p:cNvSpPr>
          <p:nvPr/>
        </p:nvSpPr>
        <p:spPr bwMode="auto">
          <a:xfrm>
            <a:off x="1" y="1409239"/>
            <a:ext cx="2843808" cy="2091769"/>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buClrTx/>
              <a:buSzTx/>
              <a:buFontTx/>
              <a:buNone/>
              <a:tabLst/>
            </a:pPr>
            <a:r>
              <a:rPr kumimoji="0" lang="en-GB" altLang="en-US" sz="1200" b="1" i="0" u="sng" strike="noStrike" cap="none" normalizeH="0" baseline="0" dirty="0">
                <a:ln>
                  <a:noFill/>
                </a:ln>
                <a:solidFill>
                  <a:schemeClr val="tx1"/>
                </a:solidFill>
                <a:effectLst/>
                <a:cs typeface="Arial" pitchFamily="34" charset="0"/>
              </a:rPr>
              <a:t>Reading</a:t>
            </a:r>
            <a:endParaRPr lang="en-GB" altLang="en-US" sz="1200" b="1" u="sng" dirty="0">
              <a:solidFill>
                <a:schemeClr val="tx1"/>
              </a:solidFill>
              <a:cs typeface="Arial" pitchFamily="34" charset="0"/>
            </a:endParaRPr>
          </a:p>
          <a:p>
            <a:pPr marL="0" marR="0" lvl="0" indent="0" algn="l" defTabSz="914400" rtl="0" eaLnBrk="1" fontAlgn="base" latinLnBrk="0" hangingPunct="1">
              <a:lnSpc>
                <a:spcPct val="100000"/>
              </a:lnSpc>
              <a:spcBef>
                <a:spcPct val="0"/>
              </a:spcBef>
              <a:buClrTx/>
              <a:buSzTx/>
              <a:buFontTx/>
              <a:buNone/>
              <a:tabLst/>
            </a:pPr>
            <a:r>
              <a:rPr kumimoji="0" lang="en-GB" altLang="en-US" sz="1200" i="0" strike="noStrike" cap="none" normalizeH="0" baseline="0" dirty="0">
                <a:ln>
                  <a:noFill/>
                </a:ln>
                <a:solidFill>
                  <a:schemeClr val="tx1"/>
                </a:solidFill>
                <a:effectLst/>
                <a:cs typeface="Arial" pitchFamily="34" charset="0"/>
              </a:rPr>
              <a:t>Children are expected to read at home daily, with this being logged</a:t>
            </a:r>
            <a:r>
              <a:rPr kumimoji="0" lang="en-GB" altLang="en-US" sz="1200" i="0" strike="noStrike" cap="none" normalizeH="0" dirty="0">
                <a:ln>
                  <a:noFill/>
                </a:ln>
                <a:solidFill>
                  <a:schemeClr val="tx1"/>
                </a:solidFill>
                <a:effectLst/>
                <a:cs typeface="Arial" pitchFamily="34" charset="0"/>
              </a:rPr>
              <a:t> in their reading diaries.</a:t>
            </a:r>
          </a:p>
          <a:p>
            <a:pPr fontAlgn="base">
              <a:spcBef>
                <a:spcPct val="0"/>
              </a:spcBef>
            </a:pPr>
            <a:r>
              <a:rPr kumimoji="0" lang="en-GB" altLang="en-US" sz="1200" i="0" strike="noStrike" cap="none" normalizeH="0" baseline="0" dirty="0">
                <a:ln>
                  <a:noFill/>
                </a:ln>
                <a:solidFill>
                  <a:schemeClr val="tx1"/>
                </a:solidFill>
                <a:effectLst/>
                <a:cs typeface="Arial"/>
              </a:rPr>
              <a:t>Books will be changed</a:t>
            </a:r>
            <a:r>
              <a:rPr kumimoji="0" lang="en-GB" altLang="en-US" sz="1200" i="0" strike="noStrike" cap="none" normalizeH="0" dirty="0">
                <a:ln>
                  <a:noFill/>
                </a:ln>
                <a:solidFill>
                  <a:schemeClr val="tx1"/>
                </a:solidFill>
                <a:effectLst/>
                <a:cs typeface="Arial"/>
              </a:rPr>
              <a:t> once a week on a Friday. All children</a:t>
            </a:r>
            <a:r>
              <a:rPr lang="en-GB" altLang="en-US" sz="1200" dirty="0">
                <a:solidFill>
                  <a:schemeClr val="tx1"/>
                </a:solidFill>
                <a:cs typeface="Arial"/>
              </a:rPr>
              <a:t> will have</a:t>
            </a:r>
            <a:r>
              <a:rPr kumimoji="0" lang="en-GB" altLang="en-US" sz="1200" i="0" strike="noStrike" cap="none" normalizeH="0" dirty="0">
                <a:ln>
                  <a:noFill/>
                </a:ln>
                <a:solidFill>
                  <a:schemeClr val="tx1"/>
                </a:solidFill>
                <a:effectLst/>
                <a:cs typeface="Arial"/>
              </a:rPr>
              <a:t> a Phonics Book Bag Book</a:t>
            </a:r>
            <a:r>
              <a:rPr lang="en-GB" altLang="en-US" sz="1200" dirty="0">
                <a:solidFill>
                  <a:schemeClr val="tx1"/>
                </a:solidFill>
                <a:cs typeface="Arial"/>
              </a:rPr>
              <a:t> and</a:t>
            </a:r>
            <a:r>
              <a:rPr kumimoji="0" lang="en-GB" altLang="en-US" sz="1200" i="0" strike="noStrike" cap="none" normalizeH="0" dirty="0">
                <a:ln>
                  <a:noFill/>
                </a:ln>
                <a:solidFill>
                  <a:schemeClr val="tx1"/>
                </a:solidFill>
                <a:effectLst/>
                <a:cs typeface="Arial"/>
              </a:rPr>
              <a:t> a Reading for Pleasure Book.</a:t>
            </a:r>
            <a:endParaRPr lang="en-GB" altLang="en-US" sz="1200" i="0" strike="noStrike" cap="none" normalizeH="0" dirty="0">
              <a:ln>
                <a:noFill/>
              </a:ln>
              <a:solidFill>
                <a:schemeClr val="tx1"/>
              </a:solidFill>
              <a:effectLst/>
              <a:cs typeface="Arial"/>
            </a:endParaRPr>
          </a:p>
          <a:p>
            <a:pPr marL="0" marR="0" lvl="0" indent="0" algn="l" defTabSz="914400" rtl="0" eaLnBrk="1" fontAlgn="base" latinLnBrk="0" hangingPunct="1">
              <a:lnSpc>
                <a:spcPct val="100000"/>
              </a:lnSpc>
              <a:spcBef>
                <a:spcPct val="0"/>
              </a:spcBef>
              <a:buClrTx/>
              <a:buSzTx/>
              <a:buFontTx/>
              <a:buNone/>
              <a:tabLst/>
            </a:pPr>
            <a:r>
              <a:rPr lang="en-GB" altLang="en-US" sz="1200" baseline="0" dirty="0">
                <a:solidFill>
                  <a:schemeClr val="tx1"/>
                </a:solidFill>
                <a:cs typeface="Arial" pitchFamily="34" charset="0"/>
              </a:rPr>
              <a:t>Your child will be listened</a:t>
            </a:r>
            <a:r>
              <a:rPr lang="en-GB" altLang="en-US" sz="1200" dirty="0">
                <a:solidFill>
                  <a:schemeClr val="tx1"/>
                </a:solidFill>
                <a:cs typeface="Arial" pitchFamily="34" charset="0"/>
              </a:rPr>
              <a:t> to by an adult at least once a week, this will be logged at school.</a:t>
            </a:r>
            <a:endParaRPr kumimoji="0" lang="en-GB" altLang="en-US" sz="1200" i="0" strike="noStrike" cap="none" normalizeH="0" baseline="0" dirty="0">
              <a:ln>
                <a:noFill/>
              </a:ln>
              <a:solidFill>
                <a:schemeClr val="tx1"/>
              </a:solidFill>
              <a:effectLst/>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600" b="1" u="sng" dirty="0">
              <a:solidFill>
                <a:schemeClr val="tx1"/>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kumimoji="0" lang="en-GB" altLang="en-US" sz="1600" b="1" i="0" u="sng"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buClrTx/>
              <a:buSzTx/>
              <a:buFontTx/>
              <a:buNone/>
              <a:tabLst/>
            </a:pPr>
            <a:endParaRPr lang="en-GB" altLang="en-US" sz="1600" b="1" u="sng" dirty="0">
              <a:solidFill>
                <a:schemeClr val="tx1"/>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181890" y="78196"/>
            <a:ext cx="3672408" cy="104654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altLang="en-US" sz="1400" b="1" i="0" u="none" strike="noStrike" cap="none" normalizeH="0" baseline="0" dirty="0">
                <a:ln>
                  <a:noFill/>
                </a:ln>
                <a:solidFill>
                  <a:schemeClr val="tx1"/>
                </a:solidFill>
                <a:effectLst/>
                <a:latin typeface="Century Gothic"/>
                <a:cs typeface="Arial"/>
              </a:rPr>
              <a:t>Class: </a:t>
            </a:r>
            <a:r>
              <a:rPr lang="en-GB" altLang="en-US" sz="1400" b="1" dirty="0">
                <a:solidFill>
                  <a:schemeClr val="tx1"/>
                </a:solidFill>
                <a:latin typeface="Century Gothic"/>
                <a:cs typeface="Arial"/>
              </a:rPr>
              <a:t>Lawley</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altLang="en-US" sz="1400" b="1" i="0" u="none" strike="noStrike" cap="none" normalizeH="0" baseline="0" dirty="0">
                <a:ln>
                  <a:noFill/>
                </a:ln>
                <a:solidFill>
                  <a:schemeClr val="tx1"/>
                </a:solidFill>
                <a:effectLst/>
                <a:latin typeface="Century Gothic"/>
                <a:cs typeface="Arial"/>
              </a:rPr>
              <a:t>Year Group: </a:t>
            </a:r>
            <a:r>
              <a:rPr lang="en-GB" altLang="en-US" sz="1400" b="1" dirty="0">
                <a:solidFill>
                  <a:schemeClr val="tx1"/>
                </a:solidFill>
                <a:latin typeface="Century Gothic"/>
                <a:cs typeface="Arial"/>
              </a:rPr>
              <a:t>1/2</a:t>
            </a:r>
            <a:endParaRPr lang="en-GB" altLang="en-US" sz="1400" b="1" i="0" u="none" strike="noStrike" cap="none" normalizeH="0" baseline="0" dirty="0">
              <a:ln>
                <a:noFill/>
              </a:ln>
              <a:solidFill>
                <a:schemeClr val="tx1"/>
              </a:solidFill>
              <a:effectLst/>
              <a:latin typeface="Century Gothic" panose="020B0502020202020204"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altLang="en-US" sz="1400" b="1" i="0" u="none" strike="noStrike" cap="none" normalizeH="0" baseline="0" dirty="0">
                <a:ln>
                  <a:noFill/>
                </a:ln>
                <a:solidFill>
                  <a:schemeClr val="tx1"/>
                </a:solidFill>
                <a:effectLst/>
                <a:latin typeface="Century Gothic" panose="020B0502020202020204" pitchFamily="34" charset="0"/>
                <a:cs typeface="Arial" pitchFamily="34" charset="0"/>
              </a:rPr>
              <a:t>Term: </a:t>
            </a:r>
            <a:r>
              <a:rPr lang="en-GB" altLang="en-US" sz="1400" b="1" dirty="0" smtClean="0">
                <a:solidFill>
                  <a:schemeClr val="tx1"/>
                </a:solidFill>
                <a:latin typeface="Century Gothic" panose="020B0502020202020204" pitchFamily="34" charset="0"/>
                <a:cs typeface="Arial" pitchFamily="34" charset="0"/>
              </a:rPr>
              <a:t>Spring 1</a:t>
            </a:r>
            <a:endParaRPr kumimoji="0" lang="en-US" altLang="en-US" sz="1800" b="0" i="0" u="none" strike="noStrike" cap="none" normalizeH="0" baseline="0" dirty="0">
              <a:ln>
                <a:noFill/>
              </a:ln>
              <a:solidFill>
                <a:schemeClr val="tx1"/>
              </a:solidFill>
              <a:effectLst/>
              <a:latin typeface="Century Gothic" panose="020B0502020202020204" pitchFamily="34" charset="0"/>
              <a:cs typeface="Arial"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85180" y="323380"/>
            <a:ext cx="357416" cy="357416"/>
          </a:xfrm>
          <a:prstGeom prst="rect">
            <a:avLst/>
          </a:prstGeom>
        </p:spPr>
      </p:pic>
      <p:sp>
        <p:nvSpPr>
          <p:cNvPr id="11" name="Rectangle 10"/>
          <p:cNvSpPr/>
          <p:nvPr/>
        </p:nvSpPr>
        <p:spPr>
          <a:xfrm>
            <a:off x="4788024" y="188640"/>
            <a:ext cx="3960440"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tabLst>
                <a:tab pos="2636838" algn="ctr"/>
                <a:tab pos="5273675" algn="r"/>
              </a:tabLst>
            </a:pPr>
            <a:r>
              <a:rPr lang="en-GB" altLang="en-US" sz="1600" b="1" dirty="0">
                <a:solidFill>
                  <a:schemeClr val="tx1"/>
                </a:solidFill>
                <a:latin typeface="Century Gothic" panose="020B0502020202020204" pitchFamily="34" charset="0"/>
                <a:cs typeface="Arial" pitchFamily="34" charset="0"/>
              </a:rPr>
              <a:t>Christian </a:t>
            </a:r>
            <a:r>
              <a:rPr lang="en-GB" altLang="en-US" sz="1600" b="1" dirty="0" smtClean="0">
                <a:solidFill>
                  <a:schemeClr val="tx1"/>
                </a:solidFill>
                <a:latin typeface="Century Gothic" panose="020B0502020202020204" pitchFamily="34" charset="0"/>
                <a:cs typeface="Arial" pitchFamily="34" charset="0"/>
              </a:rPr>
              <a:t>Values: </a:t>
            </a:r>
            <a:r>
              <a:rPr lang="en-GB" sz="1600" dirty="0"/>
              <a:t>Hope, Community, Peace, Dignity, Wisdom and </a:t>
            </a:r>
            <a:r>
              <a:rPr lang="en-GB" sz="1600" dirty="0" smtClean="0"/>
              <a:t>Joy</a:t>
            </a:r>
            <a:endParaRPr lang="en-GB" altLang="en-US" sz="1400" b="1" dirty="0">
              <a:solidFill>
                <a:schemeClr val="tx1"/>
              </a:solidFill>
              <a:latin typeface="Century Gothic" panose="020B0502020202020204"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3912</TotalTime>
  <Words>410</Words>
  <Application>Microsoft Office PowerPoint</Application>
  <PresentationFormat>On-screen Show (4:3)</PresentationFormat>
  <Paragraphs>79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Century Gothic</vt:lpstr>
      <vt:lpstr>Comic Sans MS</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Platt</dc:creator>
  <cp:lastModifiedBy>Annette Platt</cp:lastModifiedBy>
  <cp:revision>178</cp:revision>
  <cp:lastPrinted>2019-09-06T07:06:20Z</cp:lastPrinted>
  <dcterms:created xsi:type="dcterms:W3CDTF">2016-09-21T12:56:35Z</dcterms:created>
  <dcterms:modified xsi:type="dcterms:W3CDTF">2024-01-09T13:44:06Z</dcterms:modified>
</cp:coreProperties>
</file>